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handoutMasterIdLst>
    <p:handoutMasterId r:id="rId31"/>
  </p:handoutMasterIdLst>
  <p:sldIdLst>
    <p:sldId id="256" r:id="rId2"/>
    <p:sldId id="261" r:id="rId3"/>
    <p:sldId id="280" r:id="rId4"/>
    <p:sldId id="262" r:id="rId5"/>
    <p:sldId id="275" r:id="rId6"/>
    <p:sldId id="294" r:id="rId7"/>
    <p:sldId id="273" r:id="rId8"/>
    <p:sldId id="284" r:id="rId9"/>
    <p:sldId id="306" r:id="rId10"/>
    <p:sldId id="274" r:id="rId11"/>
    <p:sldId id="278" r:id="rId12"/>
    <p:sldId id="277" r:id="rId13"/>
    <p:sldId id="303" r:id="rId14"/>
    <p:sldId id="300" r:id="rId15"/>
    <p:sldId id="301" r:id="rId16"/>
    <p:sldId id="302" r:id="rId17"/>
    <p:sldId id="304" r:id="rId18"/>
    <p:sldId id="290" r:id="rId19"/>
    <p:sldId id="291" r:id="rId20"/>
    <p:sldId id="292" r:id="rId21"/>
    <p:sldId id="295" r:id="rId22"/>
    <p:sldId id="305" r:id="rId23"/>
    <p:sldId id="283" r:id="rId24"/>
    <p:sldId id="296" r:id="rId25"/>
    <p:sldId id="276" r:id="rId26"/>
    <p:sldId id="285" r:id="rId27"/>
    <p:sldId id="288" r:id="rId28"/>
    <p:sldId id="286" r:id="rId29"/>
    <p:sldId id="289" r:id="rId3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BBA1B1-445C-4299-A6A8-DA8062E3D672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92B433-183D-4438-AFCE-75D4864ED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6327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23077" units="1/cm"/>
          <inkml:channelProperty channel="T" name="resolution" value="1" units="1/dev"/>
        </inkml:channelProperties>
      </inkml:inkSource>
      <inkml:timestamp xml:id="ts0" timeString="2016-06-07T01:15:56.242"/>
    </inkml:context>
    <inkml:brush xml:id="br0">
      <inkml:brushProperty name="width" value="0.33333" units="cm"/>
      <inkml:brushProperty name="height" value="0.666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967-1 0,'-24'0'47,"24"24"359,0 24-390,-24 0 0,24 24-1,-24-49-15,0 1 16,24 0-16,0 0 16,0 24-1,-24-48 1,0 48-16,24-24 15,-24 0-15,0 24 16,24-24 0,0 0-16,-24 0 15,24 0-15,-24-24 32,24 24-17,0 0 1,0 0-16,-24-24 15,24 48-15,-24 0 32,24 0-32,0-24 15,-24 0-15,24-1 16,0 1 31,0 0-47,0 0 31,0 0-31,0 0 16,-24-24-16,24 24 15,0 0-15,0 0 32,-24 0-32,24 0 15,0 0 1,0 0 15,0 0 0,-24 0-31,24 0 16,-25 0 0,25 0-1,-24-24-15,24 24 16,0 0-16,-23 0 15,-1 0 1,24 0 0,-24 0-1,24 0 1,-24 0 0,24-1 15,-24 1-31,24 24 31,-24-24-15,24 0-1,0 24-15,-24-48 16,24 48-16,-24 0 16,24-24-1,0 0 1,-24 0-16,0 0 31,24 0-15,0 0 15,-24 0-31,0 0 16,0-24-1,24 24-15,0 0 16,-24 0-16,0 0 15,0 24 1,0-1-16,24 1 0,-24 24 16,24-48-1,-24 24-15,0-24 16,24 0 0,-24-24 15,24 24-31,0 0 15,0 0 17,0 0 30,-24-24-46,24 24-1,0 0-15,0 0 16,0 24 0,0-24 15,0 0-31,0 0 0,0 24 16,0-24-1,0-1-15,0 1 16,0 0-16,0 0 31,0 0 47,0 0-62,0 0 15,0 0-15,24-24-1,-24 48-15,24 0 16,-24-24 0,24 24-16,-24-24 15,24 0-15,-24 0 16,0 0-16,0 0 15,24 0 1,0 0 0,-24 0 546,0 0-546,0 0-1,0 0-15,24 0 32,-24-1-17,0 1 1,0 0-16,0 0 16,24 0-1,-24 24-15,0-24 16,24 0-16,-24 48 15,0-48 1,24 24-16,-24 0 31,0-24-15,0 24-16,24-24 31,-24 0-31,24 0 31,-24 0-15,0 0-16,24 0 0,-24 23 16,0 1-1,24 0 1,-24-24 0,24 24-16,-24 0 15,0-24 16,24 0-31,-24 0 16,0 0 0,0 0-1,0 0 1,24-24 0,-24 24-16,0 0 15,24 0-15,-24 0 16,24 23-16,-24-23 15,0 0-15,24 47 16,-24-23 0,0-24-16,0 0 15,24 24 1,-1-24-16,1 0 16,-24 0-1,0 0 1,25 0-16,-1 0 31,-24 0-31,24 0 31,-24 24-31,0 24 16,24-24-16,-24 0 16,0 0-1,0-25-15,24 1 16,-24 0-16,24-24 15,-24 24 1,0 0-16,0 0 16,24-24-1,-24 24-15,0 0 16,24-24 0,-24 24-1,0 0-15,24 0 31,-24 0-15,0 24 0,0-24-16,0 24 15,24-24-15,-24 24 16,24-24 0,-24 0-16,0 0 15,24 24-15,-24-24 16,0 0-1,24-1 1,-24 1-16,24 0 16,0 0 640,-24 0-656,0 0 16,0 0-1,0 0-15,24 0 31,-24 0-31,0 0 16,24 0-16,-24 0 16,0 24-1,24-24-15,0 0 32,-24 0-32,24 0 15,0 0 16,-24 0-31,24 24 16,0 0 0,0 47-16,0-47 15,-24 24-15,23 0 16,-23 0 0,0-48-16,24 24 15,-24-24-15,24 0 16,-24 0-16,24-24 15,-24 24 1,0 0-16,0 0 16,24 0-16,0 24 31,-24 23-31,24-23 0,0 0 16,-24 0-1,24 0-15,0 0 31,-24 0-15,0-24-16,24 0 16,-24 0-16,24-24 15,-24 24-15,24 0 16,-24 0 0,24-24-1,-24 24 1,24-24-1,-24 24-15,24 0 32,-24 0-32,24 0 15,-24 0-15,24-1 16,-24 1-16,24 0 16,-24 48-1,24-48-15,0 24 16,-24-24-1,24 0-15,-24 0 16,0 0 0,24-24-16,0 24 15,-24 0 1,0 0 0,0 0-1,25 0-15,-25 0 16,24 24-16,-24-24 15,0 24 1,23 24-16,-23-49 16,24 25-16,-24 0 15,0-24 17,0 0-17,0 0 1,0 0-1,24 0 1,-24 0 0,24 0-1,-24 0 1,24 0 0,-24 0-16,0 0 15,0 0-15,0 0 16,0 0-1,0 24-15,0 0 16,0-24 0,24 0 390,-24 23-390,24 25-16,-24-48 15,24 24-15,-24 24 16,24-24-1,-24-24 1,0 0-16,24 0 16,0 0-16,0 24 31,-24-24-31,0 0 16,24 24-16,-24-24 15,24 24 16,-24 0-31,0-25 0,24 25 16,-24 0 0,24-24-1,-24 0 1,0 0 0,0 0-1,0 0-15,0 24 16,0 0-16,0 0 15,24 24 1,-24-24-16,0 0 16,0 0-16,24-1 15,-24-23 1,0 0 0,0 0-1,0 0-15,0 0 16,0 0-1,0 0 1,0 0-16,0 24 31,24 0-31,-24-24 0,0 48 16,24-24 0,-24-24-16,0 24 15,0 0 1,0-24-1,24-24-15,-24 24 16,0 0-16,0 23 16,0-23-1,0 0 1,0 24-16,0 0 16,24 24-1,-24 0-15,0 0 31,0-48-31,0 24 16,0-24-16,0 24 16,0 0-16,0-1 31,0-23-31,0 0 16,0 0-1,0 0-15,0 0 16,0 0-16,0 24 0,0 0 15,0-24 1,0 24-16,0 0 16,0-24-1,-24 0 17,0 0-17,24 0 1,0 0-1,0 0 1,0 0-16,-24 0 16,24 0-1,-24 0-15,24 0 0,0 23 16,-24-23 0,0 24-16,24-24 15,0 0 1,0 0-16,-24 0 15,24 0-15,0 0 125,0 0-109,0 0 0,0 0-1,0 0 392,0 24-407,0 24 15,0-24-15,0 48 31,0-1-31,0-47 16,0 24-16,0-24 16,0-24-16,0 24 15,0-24 1,0 24-16,0 0 16,0-24-1,0 48-15,0 0 0,0-48 16,0 46-1,0 2-15,0-48 16,0 24-16,-24-24 16,24 24-1,0-24-15,0 0 32,0 0-17,0 0-15,-24 0 16,24 48-1,0-24-15,0 48 16,0-1-16,-24-47 16,24 0-1,0 0-15,0 0 0,0 0 16,0 0 0,-24-48-16,24 48 15,0 24 1,-24-24-16,24 24 15,-24-1-15,0-23 16,0 24-16,24-24 31,-24-24-31,24 0 16,0 24 0,-24-24-16,24 0 15,0 24 1,-24-24-16,24 0 15,0 48-15,-24-24 16,24 47-16,-24-47 16,24 0-16,0 0 15,-24 0 1,24-24 0,0 0-1,-23 0 1,-1 0-16,-1 0 0,25 0 15,0 0-15,-24 24 16,0-48-16,24 24 16,-24 0-1,24 0 17,0 48-32,-24-48 15,24 47-15,-24-23 16,24-24-1,-24 24-15,24 0 16,-24-48-16,24 24 16,0 24-1,-24-24 1,0 0-16,0 24 16,24-24-1,-24 24 1,24-24-1,-24-24-15,0 48 32,24-24-32,0 0 15,0 0 1,0 0-16,-24-1 16,24 1-16,-24 0 15,0 0 1,24 24-16,-24-24 15,24 0 1,0 24 453,-24 24-454,24 48-15,-24 0 16,24-1-16,-24 25 16,24-48-1,-24-24-15,24 0 16,0-48-16,-24 0 31,24 0-31,0 0 0,0 0 0,0 0 31,0 0 1,0 0-17,0 0-15,0-1 32,0 1-32,0 0 15,0 24 16,0-24-31,-24-24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23077" units="1/cm"/>
          <inkml:channelProperty channel="T" name="resolution" value="1" units="1/dev"/>
        </inkml:channelProperties>
      </inkml:inkSource>
      <inkml:timestamp xml:id="ts0" timeString="2016-09-26T00:07:27.883"/>
    </inkml:context>
    <inkml:brush xml:id="br0">
      <inkml:brushProperty name="width" value="0.33333" units="cm"/>
      <inkml:brushProperty name="height" value="0.666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0 109 0,'0'-24'312,"24"24"-203,-24-24-30,24 24-48,0 0-16,0 0 48,0 0-47,0 0-1,0 0 16,-1 0 32,1 0-16,0 0-47,0 0 15,0 0 1,0 0 0,0 0 77,24 0-93,-24 0 63,0 0-32,0 0 0,0 0-31,0 0 16,24 0 0,-48-24-16,24 24 15,0 0-15,0 0 16,0 0 0,0 0-1,0 0 1,0 0 15,0 0-15,0 0-1,0 0 1,0 0 0,-1 0 15,1 0-31,0 0 31,0 0-15,0 0 15,0 0-15,0 0-1,0 0 1,0 0-1,0 0 1,0 0 93,0 0-109,24 0 32,0 0-32,24 0 15,-24 0 1,-24 0 0,0 0-16,0 0 15,0 0 1,0 0 15,-1 0-31,1 0 94,24 0-79,-24 0 1,24 0-16,24 0 16,-24 0-1,0 0-15,24 0 78,48 0-78,-96 0 157,0 0-142,48 0-15,-49 0 16,49 0-16,-120 0 16,-95 0-16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20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13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53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1994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5152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84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250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98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444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9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01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50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43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92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49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2EEFE-4222-4323-9AA8-07FB05508F5C}" type="datetimeFigureOut">
              <a:rPr lang="en-US" smtClean="0"/>
              <a:pPr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1EB01A-343B-4ACB-81B6-918EB26E47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566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customXml" Target="../ink/ink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975" y="69011"/>
            <a:ext cx="9170232" cy="2311739"/>
          </a:xfrm>
        </p:spPr>
        <p:txBody>
          <a:bodyPr/>
          <a:lstStyle/>
          <a:p>
            <a:pPr algn="ctr"/>
            <a:r>
              <a:rPr lang="en-US" sz="4800" dirty="0" smtClean="0"/>
              <a:t>2</a:t>
            </a:r>
            <a:r>
              <a:rPr lang="en-US" sz="4800" baseline="30000" dirty="0" smtClean="0"/>
              <a:t>nd</a:t>
            </a:r>
            <a:r>
              <a:rPr lang="en-US" sz="4800" dirty="0" smtClean="0"/>
              <a:t> Progress Report from the Plymouth County Hospital (PCH) Reuse Committee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2458528"/>
            <a:ext cx="9029699" cy="4715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September 28, 2016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180" y="3007858"/>
            <a:ext cx="4608396" cy="345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5488" y="3007858"/>
            <a:ext cx="4616719" cy="34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412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37" y="103544"/>
            <a:ext cx="10945369" cy="948879"/>
          </a:xfrm>
        </p:spPr>
        <p:txBody>
          <a:bodyPr>
            <a:normAutofit/>
          </a:bodyPr>
          <a:lstStyle/>
          <a:p>
            <a:r>
              <a:rPr lang="en-US" dirty="0" smtClean="0"/>
              <a:t>Parcel 3 – trails and meadows  (22 acres)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0225" y="1655013"/>
            <a:ext cx="6036477" cy="4527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09297" y="2215860"/>
            <a:ext cx="5217869" cy="39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8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247" y="1464334"/>
            <a:ext cx="5765043" cy="43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91" r="23688" b="4058"/>
          <a:stretch/>
        </p:blipFill>
        <p:spPr>
          <a:xfrm>
            <a:off x="679688" y="1085491"/>
            <a:ext cx="4013081" cy="548768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8149" y="165280"/>
            <a:ext cx="7768985" cy="920211"/>
          </a:xfrm>
        </p:spPr>
        <p:txBody>
          <a:bodyPr/>
          <a:lstStyle/>
          <a:p>
            <a:r>
              <a:rPr lang="en-US" dirty="0" smtClean="0"/>
              <a:t>Parcel 3 -trail and meadows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78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92" y="400870"/>
            <a:ext cx="11319115" cy="6038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Committee focused on hospital parcel first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52090" y="1828801"/>
            <a:ext cx="9629774" cy="433046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Prior studies indicate building needs to be demolished; condition has worsened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One section (annex) caved in last week; emergency demolition taking place this week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Some hazardous materials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Demolition is expensive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Explored options to benefit town of Hanson and limit taxpayer cost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5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3" t="27983" r="4792" b="14273"/>
          <a:stretch/>
        </p:blipFill>
        <p:spPr>
          <a:xfrm>
            <a:off x="1152026" y="1043796"/>
            <a:ext cx="8859828" cy="5658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85" y="273170"/>
            <a:ext cx="8596668" cy="1320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Picture taken before it further collapsed last week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81037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9762" y="0"/>
            <a:ext cx="7737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089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00" b="11111"/>
          <a:stretch/>
        </p:blipFill>
        <p:spPr>
          <a:xfrm>
            <a:off x="1752599" y="180975"/>
            <a:ext cx="9229725" cy="61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63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14166" b="14086"/>
          <a:stretch/>
        </p:blipFill>
        <p:spPr>
          <a:xfrm>
            <a:off x="2162174" y="123825"/>
            <a:ext cx="8362951" cy="65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55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57150"/>
            <a:ext cx="68008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999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330" y="544879"/>
            <a:ext cx="8334375" cy="1015101"/>
          </a:xfrm>
        </p:spPr>
        <p:txBody>
          <a:bodyPr>
            <a:noAutofit/>
          </a:bodyPr>
          <a:lstStyle/>
          <a:p>
            <a:r>
              <a:rPr lang="en-US" dirty="0" smtClean="0"/>
              <a:t>Exploring options for 8-acre </a:t>
            </a:r>
            <a:r>
              <a:rPr lang="en-US" dirty="0" err="1" smtClean="0"/>
              <a:t>PCH</a:t>
            </a:r>
            <a:r>
              <a:rPr lang="en-US" dirty="0" smtClean="0"/>
              <a:t> parcel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59980"/>
            <a:ext cx="8982075" cy="5001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</a:t>
            </a:r>
            <a:r>
              <a:rPr lang="en-US" sz="2800" dirty="0" smtClean="0"/>
              <a:t>ommittee actions:</a:t>
            </a:r>
          </a:p>
          <a:p>
            <a:r>
              <a:rPr lang="en-US" sz="2800" dirty="0" smtClean="0"/>
              <a:t>Reviewed feasibility report from Old Colony Planning Council</a:t>
            </a:r>
          </a:p>
          <a:p>
            <a:r>
              <a:rPr lang="en-US" sz="2800" dirty="0" smtClean="0"/>
              <a:t>Reviewed initial info on cost of demolition</a:t>
            </a:r>
          </a:p>
          <a:p>
            <a:r>
              <a:rPr lang="en-US" sz="2800" dirty="0" smtClean="0"/>
              <a:t>Met with:</a:t>
            </a:r>
          </a:p>
          <a:p>
            <a:pPr lvl="1"/>
            <a:r>
              <a:rPr lang="en-US" sz="2600" dirty="0" smtClean="0"/>
              <a:t>Teresa </a:t>
            </a:r>
            <a:r>
              <a:rPr lang="en-US" sz="2600" dirty="0" err="1" smtClean="0"/>
              <a:t>Santalucia</a:t>
            </a:r>
            <a:r>
              <a:rPr lang="en-US" sz="2600" dirty="0" smtClean="0"/>
              <a:t>, Hanson Housing Authority (HHA)</a:t>
            </a:r>
          </a:p>
          <a:p>
            <a:pPr lvl="1"/>
            <a:r>
              <a:rPr lang="en-US" sz="2600" dirty="0" smtClean="0"/>
              <a:t>Laura </a:t>
            </a:r>
            <a:r>
              <a:rPr lang="en-US" sz="2600" dirty="0" err="1" smtClean="0"/>
              <a:t>Kemmett</a:t>
            </a:r>
            <a:r>
              <a:rPr lang="en-US" sz="2600" dirty="0" smtClean="0"/>
              <a:t>, Community Preservation Committee </a:t>
            </a:r>
          </a:p>
          <a:p>
            <a:pPr lvl="1"/>
            <a:r>
              <a:rPr lang="en-US" sz="2600" dirty="0" smtClean="0"/>
              <a:t>Josh Cutler, State Representative</a:t>
            </a:r>
          </a:p>
          <a:p>
            <a:pPr lvl="1"/>
            <a:r>
              <a:rPr lang="en-US" sz="2600" dirty="0" smtClean="0"/>
              <a:t>South Shore Chamber of Commerce CEO</a:t>
            </a:r>
          </a:p>
          <a:p>
            <a:endParaRPr lang="en-US" dirty="0" smtClean="0"/>
          </a:p>
          <a:p>
            <a:endParaRPr lang="en-US" dirty="0" smtClean="0"/>
          </a:p>
          <a:p>
            <a:pPr marL="971550" lvl="1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32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02567"/>
            <a:ext cx="8596668" cy="1320800"/>
          </a:xfrm>
        </p:spPr>
        <p:txBody>
          <a:bodyPr/>
          <a:lstStyle/>
          <a:p>
            <a:r>
              <a:rPr lang="en-US" dirty="0"/>
              <a:t>Exploring options for 8-acre </a:t>
            </a:r>
            <a:r>
              <a:rPr lang="en-US" dirty="0" smtClean="0"/>
              <a:t>PCH parcel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96" y="1861388"/>
            <a:ext cx="9023230" cy="4644187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Toured property </a:t>
            </a:r>
            <a:r>
              <a:rPr lang="en-US" sz="2800" dirty="0"/>
              <a:t>with nonprofit developers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Michael </a:t>
            </a:r>
            <a:r>
              <a:rPr lang="en-US" sz="2400" dirty="0" err="1"/>
              <a:t>Mattos</a:t>
            </a:r>
            <a:r>
              <a:rPr lang="en-US" sz="2400" dirty="0"/>
              <a:t> of </a:t>
            </a:r>
            <a:r>
              <a:rPr lang="en-US" sz="2400" dirty="0" smtClean="0"/>
              <a:t>Affordable Housing and Services Collaborative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Jeremy </a:t>
            </a:r>
            <a:r>
              <a:rPr lang="en-US" sz="2400" dirty="0"/>
              <a:t>Wilkins of Urban Edge</a:t>
            </a:r>
          </a:p>
          <a:p>
            <a:r>
              <a:rPr lang="en-US" sz="2800" dirty="0" smtClean="0"/>
              <a:t>Looked into Recovery </a:t>
            </a:r>
            <a:r>
              <a:rPr lang="en-US" sz="2800" dirty="0"/>
              <a:t>Centers of </a:t>
            </a:r>
            <a:r>
              <a:rPr lang="en-US" sz="2800" dirty="0" smtClean="0"/>
              <a:t>America</a:t>
            </a:r>
            <a:endParaRPr lang="en-US" sz="2800" dirty="0"/>
          </a:p>
          <a:p>
            <a:r>
              <a:rPr lang="en-US" sz="2800" dirty="0" smtClean="0"/>
              <a:t>Applied to Urban </a:t>
            </a:r>
            <a:r>
              <a:rPr lang="en-US" sz="2800" dirty="0"/>
              <a:t>Land </a:t>
            </a:r>
            <a:r>
              <a:rPr lang="en-US" sz="2800" dirty="0" smtClean="0"/>
              <a:t>Institute for technical assistance</a:t>
            </a:r>
          </a:p>
          <a:p>
            <a:r>
              <a:rPr lang="en-US" sz="2800" dirty="0" smtClean="0"/>
              <a:t>Attended open house for Braintree solar field</a:t>
            </a:r>
          </a:p>
          <a:p>
            <a:r>
              <a:rPr lang="en-US" sz="2800" dirty="0" smtClean="0"/>
              <a:t>Toured PCH property with solar company representative </a:t>
            </a:r>
          </a:p>
          <a:p>
            <a:r>
              <a:rPr lang="en-US" sz="2800" dirty="0" smtClean="0"/>
              <a:t>Held </a:t>
            </a:r>
            <a:r>
              <a:rPr lang="en-US" sz="2800" dirty="0"/>
              <a:t>several walks on property for community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0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4" y="347471"/>
            <a:ext cx="10686669" cy="108127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General info about </a:t>
            </a:r>
            <a:r>
              <a:rPr lang="en-US" sz="4000" dirty="0" err="1" smtClean="0"/>
              <a:t>PCH</a:t>
            </a:r>
            <a:r>
              <a:rPr lang="en-US" sz="4000" dirty="0" smtClean="0"/>
              <a:t> Grounds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543051"/>
            <a:ext cx="9080373" cy="4814216"/>
          </a:xfrm>
        </p:spPr>
        <p:txBody>
          <a:bodyPr>
            <a:noAutofit/>
          </a:bodyPr>
          <a:lstStyle/>
          <a:p>
            <a:r>
              <a:rPr lang="en-US" sz="2800" dirty="0" smtClean="0"/>
              <a:t>55 acres total </a:t>
            </a:r>
          </a:p>
          <a:p>
            <a:r>
              <a:rPr lang="en-US" sz="2800" dirty="0" smtClean="0"/>
              <a:t>Frontage on High Street and Pierce Avenue</a:t>
            </a:r>
          </a:p>
          <a:p>
            <a:r>
              <a:rPr lang="en-US" sz="2800" dirty="0" smtClean="0"/>
              <a:t>Hanson obtained the land in 1999</a:t>
            </a:r>
          </a:p>
          <a:p>
            <a:r>
              <a:rPr lang="en-US" sz="2800" dirty="0" smtClean="0"/>
              <a:t>5-6 studies of property over a 16</a:t>
            </a:r>
            <a:r>
              <a:rPr lang="en-US" sz="2800" dirty="0"/>
              <a:t>-</a:t>
            </a:r>
            <a:r>
              <a:rPr lang="en-US" sz="2800" dirty="0" smtClean="0"/>
              <a:t>year period. Results combined in Old Colony Planning Council feasibility report. </a:t>
            </a:r>
          </a:p>
          <a:p>
            <a:pPr lvl="1"/>
            <a:r>
              <a:rPr lang="en-US" sz="2400" dirty="0" smtClean="0"/>
              <a:t>Includes 2015 community survey</a:t>
            </a:r>
          </a:p>
          <a:p>
            <a:r>
              <a:rPr lang="en-US" sz="2800" dirty="0" smtClean="0"/>
              <a:t>Several town committees have grappled with what to do with this property.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4941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en-US" dirty="0" smtClean="0"/>
              <a:t>Lessons </a:t>
            </a:r>
            <a:r>
              <a:rPr lang="en-US" dirty="0"/>
              <a:t>l</a:t>
            </a:r>
            <a:r>
              <a:rPr lang="en-US" dirty="0" smtClean="0"/>
              <a:t>earned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9249"/>
            <a:ext cx="8596668" cy="481012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Demolition costs = at least $1.5 million plus (2015 estimate)</a:t>
            </a:r>
          </a:p>
          <a:p>
            <a:pPr lvl="1"/>
            <a:r>
              <a:rPr lang="en-US" sz="2400" dirty="0" smtClean="0"/>
              <a:t>(waiting for details of recent estimates)</a:t>
            </a:r>
          </a:p>
          <a:p>
            <a:endParaRPr lang="en-US" sz="2400" dirty="0" smtClean="0"/>
          </a:p>
          <a:p>
            <a:r>
              <a:rPr lang="en-US" sz="2400" dirty="0" smtClean="0"/>
              <a:t>Housing Authority:</a:t>
            </a:r>
          </a:p>
          <a:p>
            <a:pPr lvl="1"/>
            <a:r>
              <a:rPr lang="en-US" sz="2400" dirty="0" smtClean="0"/>
              <a:t>Reorganized and is well-positioned to play a role as needed</a:t>
            </a:r>
          </a:p>
          <a:p>
            <a:endParaRPr lang="en-US" sz="2400" dirty="0" smtClean="0"/>
          </a:p>
          <a:p>
            <a:r>
              <a:rPr lang="en-US" sz="2400" dirty="0" smtClean="0"/>
              <a:t>Could apply for CPC funding for portion of demolition; requires land  be used for open </a:t>
            </a:r>
            <a:r>
              <a:rPr lang="en-US" sz="2400" dirty="0"/>
              <a:t>space protection, historic preservation, affordable housing </a:t>
            </a:r>
            <a:r>
              <a:rPr lang="en-US" sz="2400" dirty="0" smtClean="0"/>
              <a:t>or </a:t>
            </a:r>
            <a:r>
              <a:rPr lang="en-US" sz="2400" dirty="0"/>
              <a:t>outdoor </a:t>
            </a:r>
            <a:r>
              <a:rPr lang="en-US" sz="2400" dirty="0" smtClean="0"/>
              <a:t>recreation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92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r>
              <a:rPr lang="en-US" dirty="0" smtClean="0"/>
              <a:t>Lessons </a:t>
            </a:r>
            <a:r>
              <a:rPr lang="en-US" dirty="0"/>
              <a:t>l</a:t>
            </a:r>
            <a:r>
              <a:rPr lang="en-US" dirty="0" smtClean="0"/>
              <a:t>earned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8997"/>
            <a:ext cx="8596668" cy="4900377"/>
          </a:xfrm>
        </p:spPr>
        <p:txBody>
          <a:bodyPr>
            <a:normAutofit/>
          </a:bodyPr>
          <a:lstStyle/>
          <a:p>
            <a:r>
              <a:rPr lang="en-US" sz="2400" dirty="0"/>
              <a:t>V</a:t>
            </a:r>
            <a:r>
              <a:rPr lang="en-US" sz="2400" dirty="0" smtClean="0"/>
              <a:t>ery </a:t>
            </a:r>
            <a:r>
              <a:rPr lang="en-US" sz="2400" dirty="0"/>
              <a:t>limited public funds </a:t>
            </a:r>
            <a:r>
              <a:rPr lang="en-US" sz="2400" dirty="0" smtClean="0"/>
              <a:t>available for </a:t>
            </a:r>
            <a:r>
              <a:rPr lang="en-US" sz="2400" dirty="0"/>
              <a:t>elderly or over 55 </a:t>
            </a:r>
            <a:r>
              <a:rPr lang="en-US" sz="2400" dirty="0" smtClean="0"/>
              <a:t>housing. </a:t>
            </a:r>
          </a:p>
          <a:p>
            <a:r>
              <a:rPr lang="en-US" sz="2400" dirty="0" smtClean="0"/>
              <a:t>More funding potential for affordable housing or a “transit-oriented development” district (close to commuter rail)</a:t>
            </a:r>
          </a:p>
          <a:p>
            <a:r>
              <a:rPr lang="en-US" sz="2400" dirty="0" smtClean="0"/>
              <a:t>Medical treatment </a:t>
            </a:r>
            <a:r>
              <a:rPr lang="en-US" sz="2400" dirty="0"/>
              <a:t>center </a:t>
            </a:r>
            <a:r>
              <a:rPr lang="en-US" sz="2400" dirty="0" smtClean="0"/>
              <a:t>(</a:t>
            </a:r>
            <a:r>
              <a:rPr lang="en-US" sz="2000" dirty="0" smtClean="0"/>
              <a:t>e.g., Recovery </a:t>
            </a:r>
            <a:r>
              <a:rPr lang="en-US" sz="2000" dirty="0"/>
              <a:t>Centers of America </a:t>
            </a:r>
            <a:r>
              <a:rPr lang="en-US" sz="2000" dirty="0" smtClean="0"/>
              <a:t>as in Danvers)</a:t>
            </a:r>
            <a:endParaRPr lang="en-US" sz="2000" dirty="0"/>
          </a:p>
          <a:p>
            <a:pPr lvl="1"/>
            <a:r>
              <a:rPr lang="en-US" sz="1800" dirty="0" smtClean="0"/>
              <a:t>Benefits: low traffic; </a:t>
            </a:r>
            <a:r>
              <a:rPr lang="en-US" sz="1800" dirty="0"/>
              <a:t>tax revenue potential</a:t>
            </a:r>
          </a:p>
          <a:p>
            <a:pPr lvl="1"/>
            <a:r>
              <a:rPr lang="en-US" sz="1800" dirty="0" smtClean="0"/>
              <a:t>Negatives: </a:t>
            </a:r>
            <a:r>
              <a:rPr lang="en-US" sz="1800" dirty="0"/>
              <a:t>concerns about impact on </a:t>
            </a:r>
            <a:r>
              <a:rPr lang="en-US" sz="1800" dirty="0" smtClean="0"/>
              <a:t>abutters and community</a:t>
            </a:r>
          </a:p>
          <a:p>
            <a:r>
              <a:rPr lang="en-US" sz="2400" dirty="0" smtClean="0"/>
              <a:t>ULI and </a:t>
            </a:r>
            <a:r>
              <a:rPr lang="en-US" sz="2400" dirty="0" err="1" smtClean="0"/>
              <a:t>SSCofC</a:t>
            </a:r>
            <a:r>
              <a:rPr lang="en-US" sz="2400" dirty="0" smtClean="0"/>
              <a:t> both feel best site use is to enhance quality &amp; attractiveness of overall “South Hanson neighborhood</a:t>
            </a:r>
            <a:r>
              <a:rPr lang="en-US" sz="2000" dirty="0" smtClean="0"/>
              <a:t>” </a:t>
            </a:r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1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781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options to fund </a:t>
            </a:r>
            <a:r>
              <a:rPr lang="en-US" dirty="0"/>
              <a:t>d</a:t>
            </a:r>
            <a:r>
              <a:rPr lang="en-US" dirty="0" smtClean="0"/>
              <a:t>emolition of PCH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2452"/>
            <a:ext cx="9260296" cy="47148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Seek developer proposal to demolish/incorporate cost into project</a:t>
            </a:r>
          </a:p>
          <a:p>
            <a:r>
              <a:rPr lang="en-US" sz="3200" dirty="0" smtClean="0"/>
              <a:t>Seek developer proposal to demolish in exchange for 8 acres of land</a:t>
            </a:r>
          </a:p>
          <a:p>
            <a:pPr lvl="1"/>
            <a:r>
              <a:rPr lang="en-US" sz="2400" dirty="0" smtClean="0"/>
              <a:t>No “traction” yet generated on these lines; soils </a:t>
            </a:r>
            <a:r>
              <a:rPr lang="en-US" sz="2400" dirty="0"/>
              <a:t>and infrastructure limit opportunities</a:t>
            </a:r>
          </a:p>
          <a:p>
            <a:pPr lvl="1"/>
            <a:r>
              <a:rPr lang="en-US" sz="2400" dirty="0" smtClean="0"/>
              <a:t>Concerns:  Less town control of site future; cost of community services (COCS) may outweigh revenues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0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419101"/>
            <a:ext cx="9353550" cy="781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options to fund </a:t>
            </a:r>
            <a:r>
              <a:rPr lang="en-US" dirty="0"/>
              <a:t>d</a:t>
            </a:r>
            <a:r>
              <a:rPr lang="en-US" dirty="0" smtClean="0"/>
              <a:t>emolition of PCH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89154"/>
            <a:ext cx="9260296" cy="53876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a </a:t>
            </a:r>
            <a:r>
              <a:rPr lang="en-US" sz="2800" i="1" dirty="0" smtClean="0"/>
              <a:t>combination</a:t>
            </a:r>
            <a:r>
              <a:rPr lang="en-US" sz="2800" dirty="0" smtClean="0"/>
              <a:t> of funds:</a:t>
            </a:r>
          </a:p>
          <a:p>
            <a:pPr lvl="1"/>
            <a:r>
              <a:rPr lang="en-US" sz="2800" dirty="0" smtClean="0"/>
              <a:t>Community Preservation Act (CPA) funds </a:t>
            </a:r>
            <a:r>
              <a:rPr lang="en-US" sz="2800" dirty="0"/>
              <a:t>(</a:t>
            </a:r>
            <a:r>
              <a:rPr lang="en-US" sz="2800" dirty="0" smtClean="0"/>
              <a:t>but limits on use and timing could be an issue)</a:t>
            </a:r>
          </a:p>
          <a:p>
            <a:pPr lvl="1"/>
            <a:r>
              <a:rPr lang="en-US" sz="2800" dirty="0" smtClean="0"/>
              <a:t>Grants (we were not able to find funds for demolition)</a:t>
            </a:r>
          </a:p>
          <a:p>
            <a:pPr lvl="1"/>
            <a:r>
              <a:rPr lang="en-US" sz="2800" dirty="0" smtClean="0"/>
              <a:t>Special account established by BOS (funded by proceeds from sale of town-owned properties)</a:t>
            </a:r>
          </a:p>
          <a:p>
            <a:pPr lvl="1"/>
            <a:r>
              <a:rPr lang="en-US" sz="2800" dirty="0" smtClean="0"/>
              <a:t>Tax </a:t>
            </a:r>
          </a:p>
          <a:p>
            <a:pPr lvl="2"/>
            <a:r>
              <a:rPr lang="en-US" sz="2000" dirty="0" smtClean="0"/>
              <a:t>No “strings attached”, maximizes flexibility in usage </a:t>
            </a:r>
          </a:p>
          <a:p>
            <a:pPr lvl="2"/>
            <a:r>
              <a:rPr lang="en-US" sz="2000" dirty="0" smtClean="0"/>
              <a:t>Possibly defray via revenues from solar array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8086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82128"/>
            <a:ext cx="8725458" cy="9776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committee recommendations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hese are preliminary recommendations –  discussions ongoing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</a:p>
          <a:p>
            <a:r>
              <a:rPr lang="en-US" sz="2800" dirty="0" smtClean="0"/>
              <a:t>Committee makes no final decisions – up to Board of Selectmen and town residents to decide what ultimately happens</a:t>
            </a:r>
          </a:p>
        </p:txBody>
      </p:sp>
    </p:spTree>
    <p:extLst>
      <p:ext uri="{BB962C8B-B14F-4D97-AF65-F5344CB8AC3E}">
        <p14:creationId xmlns:p14="http://schemas.microsoft.com/office/powerpoint/2010/main" xmlns="" val="40341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28" y="437071"/>
            <a:ext cx="8596668" cy="863561"/>
          </a:xfrm>
        </p:spPr>
        <p:txBody>
          <a:bodyPr>
            <a:normAutofit/>
          </a:bodyPr>
          <a:lstStyle/>
          <a:p>
            <a:r>
              <a:rPr lang="en-US" dirty="0" smtClean="0"/>
              <a:t>Old hospital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06" y="1609725"/>
            <a:ext cx="5124215" cy="45672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Complete initial estimate of cost to decontaminate &amp; demolish</a:t>
            </a:r>
          </a:p>
          <a:p>
            <a:endParaRPr lang="en-US" dirty="0" smtClean="0"/>
          </a:p>
          <a:p>
            <a:r>
              <a:rPr lang="en-US" sz="2400" dirty="0" smtClean="0"/>
              <a:t>Request town approval </a:t>
            </a:r>
            <a:r>
              <a:rPr lang="en-US" sz="2400" dirty="0"/>
              <a:t>for </a:t>
            </a:r>
            <a:r>
              <a:rPr lang="en-US" sz="2400" dirty="0" smtClean="0"/>
              <a:t>bond; </a:t>
            </a:r>
          </a:p>
          <a:p>
            <a:endParaRPr lang="en-US" sz="1100" dirty="0" smtClean="0"/>
          </a:p>
          <a:p>
            <a:r>
              <a:rPr lang="en-US" sz="2400" dirty="0"/>
              <a:t>Develop and send out requests for proposal (RFP) </a:t>
            </a:r>
            <a:r>
              <a:rPr lang="en-US" sz="2400" dirty="0" smtClean="0"/>
              <a:t>for:</a:t>
            </a:r>
          </a:p>
          <a:p>
            <a:pPr lvl="1"/>
            <a:r>
              <a:rPr lang="en-US" sz="2200" dirty="0" smtClean="0"/>
              <a:t>Decontamination </a:t>
            </a:r>
          </a:p>
          <a:p>
            <a:pPr lvl="1"/>
            <a:r>
              <a:rPr lang="en-US" sz="2200" dirty="0" smtClean="0"/>
              <a:t>Demolition</a:t>
            </a:r>
            <a:endParaRPr lang="en-US" sz="2400" dirty="0"/>
          </a:p>
          <a:p>
            <a:endParaRPr lang="en-US" sz="2400" dirty="0"/>
          </a:p>
          <a:p>
            <a:endParaRPr lang="en-US" sz="2200" dirty="0" smtClean="0"/>
          </a:p>
          <a:p>
            <a:endParaRPr lang="en-US" sz="2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3049" y="1464533"/>
            <a:ext cx="6038491" cy="45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9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Recommendations for Parcel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49115"/>
            <a:ext cx="8751338" cy="49913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Solar field?</a:t>
            </a:r>
          </a:p>
          <a:p>
            <a:r>
              <a:rPr lang="en-US" sz="2800" dirty="0" smtClean="0"/>
              <a:t>Provides </a:t>
            </a:r>
            <a:r>
              <a:rPr lang="en-US" sz="2800" dirty="0"/>
              <a:t>income for </a:t>
            </a:r>
            <a:r>
              <a:rPr lang="en-US" sz="2800" dirty="0" smtClean="0"/>
              <a:t>town and would help defray cost of demolition</a:t>
            </a:r>
          </a:p>
          <a:p>
            <a:r>
              <a:rPr lang="en-US" sz="2800" dirty="0" smtClean="0"/>
              <a:t>Minimal neighbor impact </a:t>
            </a:r>
            <a:r>
              <a:rPr lang="en-US" sz="2800" dirty="0"/>
              <a:t>– </a:t>
            </a:r>
            <a:r>
              <a:rPr lang="en-US" sz="2800" dirty="0" smtClean="0"/>
              <a:t>retain vegetative barriers </a:t>
            </a:r>
          </a:p>
          <a:p>
            <a:r>
              <a:rPr lang="en-US" sz="2800" dirty="0"/>
              <a:t>K</a:t>
            </a:r>
            <a:r>
              <a:rPr lang="en-US" sz="2800" dirty="0" smtClean="0"/>
              <a:t>eeps </a:t>
            </a:r>
            <a:r>
              <a:rPr lang="en-US" sz="2800" dirty="0"/>
              <a:t>land available for future </a:t>
            </a:r>
            <a:r>
              <a:rPr lang="en-US" sz="2800" dirty="0" smtClean="0"/>
              <a:t>use (easy to take down in future)</a:t>
            </a:r>
          </a:p>
          <a:p>
            <a:r>
              <a:rPr lang="en-US" sz="2800" dirty="0" smtClean="0"/>
              <a:t>Power Purchase </a:t>
            </a:r>
            <a:r>
              <a:rPr lang="en-US" sz="2800" dirty="0"/>
              <a:t>A</a:t>
            </a:r>
            <a:r>
              <a:rPr lang="en-US" sz="2800" dirty="0" smtClean="0"/>
              <a:t>greements (PPA) means </a:t>
            </a:r>
            <a:r>
              <a:rPr lang="en-US" sz="2800" dirty="0"/>
              <a:t>no cost to </a:t>
            </a:r>
            <a:r>
              <a:rPr lang="en-US" sz="2800" dirty="0" smtClean="0"/>
              <a:t>town to design, install, operate</a:t>
            </a:r>
          </a:p>
          <a:p>
            <a:pPr marL="0" indent="0">
              <a:buNone/>
            </a:pPr>
            <a:r>
              <a:rPr lang="en-US" sz="2800" b="1" dirty="0" smtClean="0"/>
              <a:t>Workforce/affordable housing?</a:t>
            </a:r>
          </a:p>
          <a:p>
            <a:r>
              <a:rPr lang="en-US" sz="2800" dirty="0" smtClean="0"/>
              <a:t>Consider a small number of units (two 2-family units?);  could be eligible for affordable housing funding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2230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65" y="540588"/>
            <a:ext cx="8596668" cy="865517"/>
          </a:xfrm>
        </p:spPr>
        <p:txBody>
          <a:bodyPr/>
          <a:lstStyle/>
          <a:p>
            <a:r>
              <a:rPr lang="en-US" dirty="0" smtClean="0"/>
              <a:t>Potential Recommendations for Parcel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4126"/>
            <a:ext cx="9381066" cy="5247830"/>
          </a:xfrm>
        </p:spPr>
        <p:txBody>
          <a:bodyPr>
            <a:noAutofit/>
          </a:bodyPr>
          <a:lstStyle/>
          <a:p>
            <a:r>
              <a:rPr lang="en-US" sz="2400" dirty="0" smtClean="0"/>
              <a:t>Keep food pantry building and community garden</a:t>
            </a:r>
          </a:p>
          <a:p>
            <a:r>
              <a:rPr lang="en-US" sz="2400" dirty="0" smtClean="0"/>
              <a:t>Appraise/sell superintendent house; proceeds to dedicated fund </a:t>
            </a:r>
            <a:endParaRPr lang="en-US" sz="2400" dirty="0"/>
          </a:p>
          <a:p>
            <a:r>
              <a:rPr lang="en-US" sz="2400" dirty="0" smtClean="0"/>
              <a:t>Develop remaining land for community use – suggestions:</a:t>
            </a:r>
          </a:p>
          <a:p>
            <a:pPr lvl="1"/>
            <a:r>
              <a:rPr lang="en-US" sz="2400" dirty="0" smtClean="0"/>
              <a:t>Town green encircled by walking paths</a:t>
            </a:r>
          </a:p>
          <a:p>
            <a:pPr lvl="1"/>
            <a:r>
              <a:rPr lang="en-US" sz="2400" dirty="0" smtClean="0"/>
              <a:t>Playground – low maintenance design </a:t>
            </a:r>
          </a:p>
          <a:p>
            <a:pPr lvl="1"/>
            <a:r>
              <a:rPr lang="en-US" sz="2400" dirty="0" smtClean="0"/>
              <a:t>Passive lifelong recreation for all ages – “tots to elders”</a:t>
            </a:r>
          </a:p>
          <a:p>
            <a:pPr lvl="1"/>
            <a:r>
              <a:rPr lang="en-US" sz="2400" dirty="0" smtClean="0"/>
              <a:t>Link to Bay Circuit Trail &amp; Greenway – off-road route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Bandstand </a:t>
            </a:r>
            <a:r>
              <a:rPr lang="en-US" sz="2400" dirty="0"/>
              <a:t>or </a:t>
            </a:r>
            <a:r>
              <a:rPr lang="en-US" sz="2400" dirty="0" smtClean="0"/>
              <a:t>amphitheater?  Dog park? </a:t>
            </a:r>
            <a:endParaRPr lang="en-US" sz="2400" dirty="0"/>
          </a:p>
          <a:p>
            <a:pPr lvl="1"/>
            <a:r>
              <a:rPr lang="en-US" sz="2400" dirty="0" smtClean="0"/>
              <a:t>Retain Bonney House as historic/education center</a:t>
            </a:r>
          </a:p>
          <a:p>
            <a:pPr lvl="1"/>
            <a:r>
              <a:rPr lang="en-US" sz="2400" dirty="0" smtClean="0"/>
              <a:t>Identify footprint needed for second Water Tower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59804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for Parcel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4046"/>
            <a:ext cx="8596668" cy="435712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Maintain </a:t>
            </a:r>
            <a:r>
              <a:rPr lang="en-US" sz="2800" dirty="0"/>
              <a:t>and improve current </a:t>
            </a:r>
            <a:r>
              <a:rPr lang="en-US" sz="2800" dirty="0" smtClean="0"/>
              <a:t>trail system</a:t>
            </a:r>
            <a:endParaRPr lang="en-US" sz="2800" dirty="0"/>
          </a:p>
          <a:p>
            <a:r>
              <a:rPr lang="en-US" sz="2800" dirty="0" smtClean="0"/>
              <a:t>New Bay Circuit Trail link between Pierce Avenue and Bonney Hill Lane </a:t>
            </a:r>
          </a:p>
          <a:p>
            <a:pPr lvl="1"/>
            <a:r>
              <a:rPr lang="en-US" sz="2000" dirty="0" smtClean="0"/>
              <a:t>Seek state Recreational Trails Grant</a:t>
            </a:r>
          </a:p>
          <a:p>
            <a:pPr lvl="1"/>
            <a:r>
              <a:rPr lang="en-US" sz="2000" dirty="0" smtClean="0"/>
              <a:t>Relocate BCT off High Street </a:t>
            </a:r>
          </a:p>
          <a:p>
            <a:r>
              <a:rPr lang="en-US" sz="2800" dirty="0" smtClean="0"/>
              <a:t>Control invasive species, preserve old meadows</a:t>
            </a:r>
          </a:p>
          <a:p>
            <a:r>
              <a:rPr lang="en-US" sz="2800" dirty="0" smtClean="0"/>
              <a:t>Bonney House/Farm historic connection:</a:t>
            </a:r>
          </a:p>
          <a:p>
            <a:pPr lvl="1"/>
            <a:r>
              <a:rPr lang="en-US" sz="2000" dirty="0" smtClean="0"/>
              <a:t>Last remnant of 1800s agricultural </a:t>
            </a:r>
            <a:r>
              <a:rPr lang="en-US" sz="2000" dirty="0"/>
              <a:t>landscape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645558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Complete </a:t>
            </a:r>
            <a:r>
              <a:rPr lang="en-US" sz="2400" i="1" u="sng" dirty="0" smtClean="0"/>
              <a:t>competitive</a:t>
            </a:r>
            <a:r>
              <a:rPr lang="en-US" sz="2400" dirty="0" smtClean="0"/>
              <a:t> estimates for cost of decontamination &amp; demolition</a:t>
            </a:r>
          </a:p>
          <a:p>
            <a:r>
              <a:rPr lang="en-US" sz="2400" dirty="0" smtClean="0"/>
              <a:t>Consider Town Meeting article to fund demolition </a:t>
            </a:r>
          </a:p>
          <a:p>
            <a:r>
              <a:rPr lang="en-US" sz="2400" dirty="0" smtClean="0"/>
              <a:t>Pursue other means to reduce taxpayer impact</a:t>
            </a:r>
          </a:p>
          <a:p>
            <a:pPr lvl="1"/>
            <a:r>
              <a:rPr lang="en-US" sz="2200" dirty="0" smtClean="0"/>
              <a:t>Potential CPC funds?</a:t>
            </a:r>
          </a:p>
          <a:p>
            <a:pPr lvl="1"/>
            <a:r>
              <a:rPr lang="en-US" sz="2200" dirty="0" smtClean="0"/>
              <a:t>Sale of tax title properties?</a:t>
            </a:r>
          </a:p>
          <a:p>
            <a:pPr lvl="1"/>
            <a:r>
              <a:rPr lang="en-US" sz="2200" dirty="0" smtClean="0"/>
              <a:t>Solar field revenues?  </a:t>
            </a:r>
          </a:p>
          <a:p>
            <a:pPr lvl="1"/>
            <a:r>
              <a:rPr lang="en-US" sz="2200" dirty="0" smtClean="0"/>
              <a:t>Caution on “cost of community services”</a:t>
            </a:r>
          </a:p>
          <a:p>
            <a:pPr lvl="1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321783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27" y="548846"/>
            <a:ext cx="5065142" cy="1325563"/>
          </a:xfrm>
        </p:spPr>
        <p:txBody>
          <a:bodyPr/>
          <a:lstStyle/>
          <a:p>
            <a:pPr algn="ctr"/>
            <a:r>
              <a:rPr lang="en-US" dirty="0" smtClean="0"/>
              <a:t>Map of PCH 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6" t="5603" r="1918"/>
          <a:stretch/>
        </p:blipFill>
        <p:spPr>
          <a:xfrm>
            <a:off x="6203678" y="0"/>
            <a:ext cx="5417389" cy="6837305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2723" y="1549699"/>
            <a:ext cx="5120640" cy="411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Parcel 3 – trails and meadows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Parcel 2 existing buildings and land (plus u-shape around parcel 1)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Parcel 1 – old hospital building</a:t>
            </a:r>
            <a:endParaRPr lang="en-US" sz="2800" dirty="0"/>
          </a:p>
        </p:txBody>
      </p:sp>
      <p:sp>
        <p:nvSpPr>
          <p:cNvPr id="12" name="Right Arrow 11"/>
          <p:cNvSpPr/>
          <p:nvPr/>
        </p:nvSpPr>
        <p:spPr>
          <a:xfrm rot="21381188">
            <a:off x="5269930" y="3709039"/>
            <a:ext cx="3633007" cy="380850"/>
          </a:xfrm>
          <a:prstGeom prst="rightArrow">
            <a:avLst>
              <a:gd name="adj1" fmla="val 50000"/>
              <a:gd name="adj2" fmla="val 58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1099320">
            <a:off x="5673083" y="4730742"/>
            <a:ext cx="3621078" cy="42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1210114">
            <a:off x="5673363" y="2021756"/>
            <a:ext cx="3791929" cy="426722"/>
          </a:xfrm>
          <a:prstGeom prst="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2723" y="5857223"/>
            <a:ext cx="353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 Street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89796" y="932538"/>
            <a:ext cx="1293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Meadow</a:t>
            </a:r>
            <a:endParaRPr lang="en-US" sz="1200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002678" y="164323"/>
              <a:ext cx="832680" cy="6521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942918" y="44083"/>
                <a:ext cx="952200" cy="67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2639758" y="6094284"/>
              <a:ext cx="785160" cy="3960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9638" y="5974044"/>
                <a:ext cx="905400" cy="2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7942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4970" y="149884"/>
            <a:ext cx="8596668" cy="971550"/>
          </a:xfrm>
        </p:spPr>
        <p:txBody>
          <a:bodyPr/>
          <a:lstStyle/>
          <a:p>
            <a:r>
              <a:rPr lang="en-US" dirty="0" smtClean="0"/>
              <a:t>Three Parcels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166" y="1242204"/>
            <a:ext cx="9323602" cy="535062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800" dirty="0" smtClean="0"/>
              <a:t>PARCEL 1: Old hospital building plus land (8 acres)</a:t>
            </a:r>
          </a:p>
          <a:p>
            <a:pPr lvl="2"/>
            <a:r>
              <a:rPr lang="en-US" sz="1800" dirty="0" smtClean="0"/>
              <a:t>building is beyond repair and needs to be demolished</a:t>
            </a:r>
          </a:p>
          <a:p>
            <a:pPr lvl="1"/>
            <a:endParaRPr lang="en-US" sz="1200" dirty="0" smtClean="0"/>
          </a:p>
          <a:p>
            <a:pPr lvl="1"/>
            <a:r>
              <a:rPr lang="en-US" sz="2800" dirty="0" smtClean="0"/>
              <a:t>PARCEL 2: U-shaped land surrounding the hospital plus additional buildings and land (24 acres)</a:t>
            </a:r>
          </a:p>
          <a:p>
            <a:pPr lvl="2"/>
            <a:r>
              <a:rPr lang="en-US" sz="1800" dirty="0" smtClean="0"/>
              <a:t>Building with Hanson Food Pantry and Beekeeper’s Association</a:t>
            </a:r>
          </a:p>
          <a:p>
            <a:pPr lvl="2"/>
            <a:r>
              <a:rPr lang="en-US" sz="1800" dirty="0" smtClean="0"/>
              <a:t>Hanson Community Garden</a:t>
            </a:r>
          </a:p>
          <a:p>
            <a:pPr lvl="2"/>
            <a:r>
              <a:rPr lang="en-US" sz="1800" dirty="0" smtClean="0"/>
              <a:t>Water tower and smaller buildings</a:t>
            </a:r>
          </a:p>
          <a:p>
            <a:pPr lvl="2"/>
            <a:r>
              <a:rPr lang="en-US" sz="1800" dirty="0" smtClean="0"/>
              <a:t>A variety of community-oriented uses suggested</a:t>
            </a:r>
          </a:p>
          <a:p>
            <a:pPr lvl="1"/>
            <a:endParaRPr lang="en-US" sz="1200" dirty="0" smtClean="0"/>
          </a:p>
          <a:p>
            <a:pPr lvl="1"/>
            <a:r>
              <a:rPr lang="en-US" sz="2800" dirty="0" smtClean="0"/>
              <a:t>PARCEL 3: Thin strip of land leading to large meadows (22 acres)</a:t>
            </a:r>
          </a:p>
          <a:p>
            <a:pPr lvl="2"/>
            <a:r>
              <a:rPr lang="en-US" sz="1800" dirty="0" smtClean="0"/>
              <a:t>In back of property heading north toward Wampatuck Pond and Town Hall</a:t>
            </a:r>
          </a:p>
          <a:p>
            <a:pPr lvl="2"/>
            <a:r>
              <a:rPr lang="en-US" sz="1800" dirty="0" smtClean="0"/>
              <a:t>Most studies recommend this land for open space or conservation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6196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75" y="215660"/>
            <a:ext cx="8493520" cy="1000575"/>
          </a:xfrm>
        </p:spPr>
        <p:txBody>
          <a:bodyPr/>
          <a:lstStyle/>
          <a:p>
            <a:r>
              <a:rPr lang="en-US" dirty="0" smtClean="0"/>
              <a:t>Parcel 1 – Old hospital building (8 acres)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20" b="14376"/>
          <a:stretch/>
        </p:blipFill>
        <p:spPr>
          <a:xfrm>
            <a:off x="347175" y="1130060"/>
            <a:ext cx="9115456" cy="5237037"/>
          </a:xfrm>
        </p:spPr>
      </p:pic>
    </p:spTree>
    <p:extLst>
      <p:ext uri="{BB962C8B-B14F-4D97-AF65-F5344CB8AC3E}">
        <p14:creationId xmlns:p14="http://schemas.microsoft.com/office/powerpoint/2010/main" xmlns="" val="7928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21411"/>
            <a:ext cx="8596668" cy="84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Parcel 1 – Old hospital building (8 acres)</a:t>
            </a:r>
            <a:br>
              <a:rPr lang="en-US" dirty="0" smtClean="0"/>
            </a:br>
            <a:r>
              <a:rPr lang="en-US" sz="2700" dirty="0" smtClean="0"/>
              <a:t>(picture take before it further collapsed last week)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28"/>
          <a:stretch/>
        </p:blipFill>
        <p:spPr>
          <a:xfrm>
            <a:off x="677333" y="1328468"/>
            <a:ext cx="8315517" cy="52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9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" y="158091"/>
            <a:ext cx="10880555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Parcel 2 – Food pantry, community garden, </a:t>
            </a:r>
            <a:br>
              <a:rPr lang="en-US" dirty="0" smtClean="0"/>
            </a:br>
            <a:r>
              <a:rPr lang="en-US" dirty="0" smtClean="0"/>
              <a:t>water tower, other buildings (24 acres)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900246" y="1471612"/>
            <a:ext cx="4587630" cy="2674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8433" y="3069421"/>
            <a:ext cx="3261090" cy="2445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0"/>
          <a:stretch/>
        </p:blipFill>
        <p:spPr>
          <a:xfrm>
            <a:off x="3206171" y="4220037"/>
            <a:ext cx="4638305" cy="26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5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2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" r="7566" b="20605"/>
          <a:stretch/>
        </p:blipFill>
        <p:spPr>
          <a:xfrm>
            <a:off x="215660" y="1725283"/>
            <a:ext cx="5747251" cy="3752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3"/>
          <a:stretch/>
        </p:blipFill>
        <p:spPr>
          <a:xfrm>
            <a:off x="6195437" y="2398143"/>
            <a:ext cx="5437565" cy="43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33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655" y="600973"/>
            <a:ext cx="8190620" cy="9311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Superintendent’s House – on High Street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49" t="18619" r="25248" b="29017"/>
          <a:stretch/>
        </p:blipFill>
        <p:spPr>
          <a:xfrm>
            <a:off x="1356584" y="1368256"/>
            <a:ext cx="7694762" cy="5279101"/>
          </a:xfrm>
        </p:spPr>
      </p:pic>
    </p:spTree>
    <p:extLst>
      <p:ext uri="{BB962C8B-B14F-4D97-AF65-F5344CB8AC3E}">
        <p14:creationId xmlns:p14="http://schemas.microsoft.com/office/powerpoint/2010/main" xmlns="" val="4583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7133</TotalTime>
  <Words>1051</Words>
  <Application>Microsoft Office PowerPoint</Application>
  <PresentationFormat>Custom</PresentationFormat>
  <Paragraphs>141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Facet</vt:lpstr>
      <vt:lpstr>2nd Progress Report from the Plymouth County Hospital (PCH) Reuse Committee </vt:lpstr>
      <vt:lpstr>General info about PCH Grounds  </vt:lpstr>
      <vt:lpstr>Map of PCH site</vt:lpstr>
      <vt:lpstr>Three Parcels</vt:lpstr>
      <vt:lpstr>Parcel 1 – Old hospital building (8 acres)</vt:lpstr>
      <vt:lpstr>Parcel 1 – Old hospital building (8 acres) (picture take before it further collapsed last week)</vt:lpstr>
      <vt:lpstr>Parcel 2 – Food pantry, community garden,  water tower, other buildings (24 acres)</vt:lpstr>
      <vt:lpstr>Parcel 2 (con’t)</vt:lpstr>
      <vt:lpstr>Superintendent’s House – on High Street</vt:lpstr>
      <vt:lpstr>Parcel 3 – trails and meadows  (22 acres)</vt:lpstr>
      <vt:lpstr>Parcel 3 -trail and meadows (con’t)</vt:lpstr>
      <vt:lpstr>Committee focused on hospital parcel first </vt:lpstr>
      <vt:lpstr>Picture taken before it further collapsed last week</vt:lpstr>
      <vt:lpstr>Slide 14</vt:lpstr>
      <vt:lpstr>Slide 15</vt:lpstr>
      <vt:lpstr>Slide 16</vt:lpstr>
      <vt:lpstr>Slide 17</vt:lpstr>
      <vt:lpstr>Exploring options for 8-acre PCH parcel</vt:lpstr>
      <vt:lpstr>Exploring options for 8-acre PCH parcel (con’t)</vt:lpstr>
      <vt:lpstr>Lessons learned to date</vt:lpstr>
      <vt:lpstr>Lessons learned to date</vt:lpstr>
      <vt:lpstr>Possible options to fund demolition of PCH   </vt:lpstr>
      <vt:lpstr>Possible options to fund demolition of PCH (con’t)   </vt:lpstr>
      <vt:lpstr>Preliminary committee recommendations </vt:lpstr>
      <vt:lpstr>Old hospital building</vt:lpstr>
      <vt:lpstr>Potential Recommendations for Parcel 1</vt:lpstr>
      <vt:lpstr>Potential Recommendations for Parcel 2</vt:lpstr>
      <vt:lpstr>Recommendation for Parcel 3</vt:lpstr>
      <vt:lpstr>What’s next?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Plymouth County Hospital Reuse Committee</dc:title>
  <dc:creator>Marianne</dc:creator>
  <cp:lastModifiedBy>mmarini</cp:lastModifiedBy>
  <cp:revision>95</cp:revision>
  <cp:lastPrinted>2016-09-21T19:44:09Z</cp:lastPrinted>
  <dcterms:created xsi:type="dcterms:W3CDTF">2016-04-26T22:21:54Z</dcterms:created>
  <dcterms:modified xsi:type="dcterms:W3CDTF">2016-09-30T12:44:16Z</dcterms:modified>
</cp:coreProperties>
</file>